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58" r:id="rId5"/>
    <p:sldId id="259" r:id="rId6"/>
    <p:sldId id="261" r:id="rId7"/>
    <p:sldId id="273" r:id="rId8"/>
    <p:sldId id="267" r:id="rId9"/>
    <p:sldId id="262" r:id="rId10"/>
    <p:sldId id="269" r:id="rId11"/>
    <p:sldId id="270" r:id="rId12"/>
    <p:sldId id="271" r:id="rId13"/>
    <p:sldId id="274" r:id="rId14"/>
    <p:sldId id="268" r:id="rId15"/>
    <p:sldId id="263" r:id="rId16"/>
  </p:sldIdLst>
  <p:sldSz cx="9144000" cy="5143500" type="screen16x9"/>
  <p:notesSz cx="6858000" cy="9144000"/>
  <p:embeddedFontLst>
    <p:embeddedFont>
      <p:font typeface="Roboto Thin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osis" panose="020B0604020202020204" charset="0"/>
      <p:regular r:id="rId26"/>
      <p:bold r:id="rId27"/>
    </p:embeddedFont>
    <p:embeddedFont>
      <p:font typeface="Roboto Black" panose="020B0604020202020204" charset="0"/>
      <p:bold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709"/>
  </p:normalViewPr>
  <p:slideViewPr>
    <p:cSldViewPr snapToGrid="0">
      <p:cViewPr varScale="1">
        <p:scale>
          <a:sx n="66" d="100"/>
          <a:sy n="66" d="100"/>
        </p:scale>
        <p:origin x="81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6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291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0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3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28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4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2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6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84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24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 T Shirts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</a:t>
            </a: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Marketing Attribution with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Judy Ping McCormick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</a:t>
            </a:r>
            <a:r>
              <a:rPr lang="en" sz="2800" baseline="300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st</a:t>
            </a: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Jan 2021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-496083"/>
            <a:ext cx="8900932" cy="9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Last touches on the ‘purchase page’ from each campaign: 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775766" y="617800"/>
            <a:ext cx="3368234" cy="43636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</a:t>
            </a:r>
            <a:r>
              <a:rPr lang="en-AU" dirty="0" err="1"/>
              <a:t>last_touch</a:t>
            </a:r>
            <a:r>
              <a:rPr lang="en-AU" dirty="0"/>
              <a:t> AS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user_id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smtClean="0"/>
              <a:t>MAX(timestamp</a:t>
            </a:r>
            <a:r>
              <a:rPr lang="en-AU" dirty="0"/>
              <a:t>) AS '</a:t>
            </a:r>
            <a:r>
              <a:rPr lang="en-AU" dirty="0" err="1"/>
              <a:t>last_touch_at</a:t>
            </a:r>
            <a:r>
              <a:rPr lang="en-AU" dirty="0"/>
              <a:t>'</a:t>
            </a:r>
          </a:p>
          <a:p>
            <a:r>
              <a:rPr lang="en-AU" dirty="0"/>
              <a:t>  FROM </a:t>
            </a:r>
            <a:r>
              <a:rPr lang="en-AU" dirty="0" err="1"/>
              <a:t>page_visits</a:t>
            </a:r>
            <a:endParaRPr lang="en-AU" dirty="0"/>
          </a:p>
          <a:p>
            <a:r>
              <a:rPr lang="en-AU" dirty="0"/>
              <a:t>  GROUP BY </a:t>
            </a:r>
            <a:r>
              <a:rPr lang="en-AU" dirty="0" err="1" smtClean="0"/>
              <a:t>user_id</a:t>
            </a:r>
            <a:r>
              <a:rPr lang="en-AU" dirty="0" smtClean="0"/>
              <a:t>),</a:t>
            </a:r>
            <a:endParaRPr lang="en-AU" dirty="0"/>
          </a:p>
          <a:p>
            <a:r>
              <a:rPr lang="en-AU" dirty="0" err="1"/>
              <a:t>lt_attr</a:t>
            </a:r>
            <a:r>
              <a:rPr lang="en-AU" dirty="0"/>
              <a:t> AS 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lt.user_id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err="1" smtClean="0"/>
              <a:t>lt.last_touch_at</a:t>
            </a:r>
            <a:r>
              <a:rPr lang="en-AU" dirty="0"/>
              <a:t>, </a:t>
            </a:r>
            <a:r>
              <a:rPr lang="en-AU" dirty="0" err="1"/>
              <a:t>pv.utm_campaign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err="1" smtClean="0"/>
              <a:t>pv.utm_source</a:t>
            </a:r>
            <a:r>
              <a:rPr lang="en-AU" dirty="0"/>
              <a:t>, </a:t>
            </a:r>
            <a:r>
              <a:rPr lang="en-AU" dirty="0" err="1" smtClean="0"/>
              <a:t>pv.page_name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  FROM </a:t>
            </a:r>
            <a:r>
              <a:rPr lang="en-AU" dirty="0" err="1"/>
              <a:t>last_touch</a:t>
            </a:r>
            <a:r>
              <a:rPr lang="en-AU" dirty="0"/>
              <a:t> </a:t>
            </a:r>
            <a:r>
              <a:rPr lang="en-AU" dirty="0" err="1"/>
              <a:t>lt</a:t>
            </a:r>
            <a:endParaRPr lang="en-AU" dirty="0"/>
          </a:p>
          <a:p>
            <a:r>
              <a:rPr lang="en-AU" dirty="0"/>
              <a:t>  JOIN </a:t>
            </a:r>
            <a:r>
              <a:rPr lang="en-AU" dirty="0" err="1"/>
              <a:t>page_visits</a:t>
            </a:r>
            <a:r>
              <a:rPr lang="en-AU" dirty="0"/>
              <a:t> </a:t>
            </a:r>
            <a:r>
              <a:rPr lang="en-AU" dirty="0" err="1"/>
              <a:t>pv</a:t>
            </a:r>
            <a:endParaRPr lang="en-AU" dirty="0"/>
          </a:p>
          <a:p>
            <a:r>
              <a:rPr lang="en-AU" dirty="0"/>
              <a:t>  ON </a:t>
            </a:r>
            <a:r>
              <a:rPr lang="en-AU" dirty="0" err="1"/>
              <a:t>lt.user_id</a:t>
            </a:r>
            <a:r>
              <a:rPr lang="en-AU" dirty="0"/>
              <a:t> = </a:t>
            </a:r>
            <a:r>
              <a:rPr lang="en-AU" dirty="0" err="1"/>
              <a:t>pv.user_id</a:t>
            </a:r>
            <a:r>
              <a:rPr lang="en-AU" dirty="0"/>
              <a:t> AND </a:t>
            </a:r>
          </a:p>
          <a:p>
            <a:r>
              <a:rPr lang="en-AU" dirty="0"/>
              <a:t>  </a:t>
            </a:r>
            <a:r>
              <a:rPr lang="en-AU" dirty="0" err="1"/>
              <a:t>lt.last_touch_at</a:t>
            </a:r>
            <a:r>
              <a:rPr lang="en-AU" dirty="0"/>
              <a:t> = </a:t>
            </a:r>
            <a:r>
              <a:rPr lang="en-AU" dirty="0" err="1"/>
              <a:t>pv.timestamp</a:t>
            </a:r>
            <a:r>
              <a:rPr lang="en-AU" dirty="0" smtClean="0"/>
              <a:t>)</a:t>
            </a:r>
          </a:p>
          <a:p>
            <a:endParaRPr lang="en-AU" dirty="0"/>
          </a:p>
          <a:p>
            <a:r>
              <a:rPr lang="en-AU" dirty="0"/>
              <a:t>SELECT </a:t>
            </a:r>
            <a:r>
              <a:rPr lang="en-AU" dirty="0" err="1"/>
              <a:t>lt_attr.page_name</a:t>
            </a:r>
            <a:r>
              <a:rPr lang="en-AU" dirty="0"/>
              <a:t>,</a:t>
            </a:r>
          </a:p>
          <a:p>
            <a:r>
              <a:rPr lang="en-AU" dirty="0" err="1"/>
              <a:t>lt_attr.utm_campaign</a:t>
            </a:r>
            <a:r>
              <a:rPr lang="en-AU" dirty="0"/>
              <a:t>, </a:t>
            </a:r>
            <a:r>
              <a:rPr lang="en-AU" dirty="0" err="1"/>
              <a:t>lt_attr.utm_source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smtClean="0"/>
              <a:t>COUNT(*)  FROM</a:t>
            </a:r>
            <a:r>
              <a:rPr lang="en-AU" dirty="0"/>
              <a:t> </a:t>
            </a:r>
            <a:r>
              <a:rPr lang="en-AU" dirty="0" err="1"/>
              <a:t>lt_attr</a:t>
            </a:r>
            <a:endParaRPr lang="en-AU" dirty="0"/>
          </a:p>
          <a:p>
            <a:r>
              <a:rPr lang="en-AU" dirty="0"/>
              <a:t>WHERE </a:t>
            </a:r>
            <a:r>
              <a:rPr lang="en-AU" dirty="0" err="1"/>
              <a:t>lt_attr.page_name</a:t>
            </a:r>
            <a:r>
              <a:rPr lang="en-AU" dirty="0"/>
              <a:t> = '4 - </a:t>
            </a:r>
            <a:r>
              <a:rPr lang="en-AU" dirty="0" smtClean="0"/>
              <a:t>purchase‘ GROUP</a:t>
            </a:r>
            <a:r>
              <a:rPr lang="en-AU" dirty="0"/>
              <a:t> BY </a:t>
            </a:r>
            <a:r>
              <a:rPr lang="en-AU" dirty="0" smtClean="0"/>
              <a:t>2 ORDER</a:t>
            </a:r>
            <a:r>
              <a:rPr lang="en-AU" dirty="0"/>
              <a:t> BY 4 DESC;  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00952"/>
              </p:ext>
            </p:extLst>
          </p:nvPr>
        </p:nvGraphicFramePr>
        <p:xfrm>
          <a:off x="138896" y="617800"/>
          <a:ext cx="5335928" cy="436365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592456">
                  <a:extLst>
                    <a:ext uri="{9D8B030D-6E8A-4147-A177-3AD203B41FA5}">
                      <a16:colId xmlns:a16="http://schemas.microsoft.com/office/drawing/2014/main" val="1632049576"/>
                    </a:ext>
                  </a:extLst>
                </a:gridCol>
                <a:gridCol w="1201983">
                  <a:extLst>
                    <a:ext uri="{9D8B030D-6E8A-4147-A177-3AD203B41FA5}">
                      <a16:colId xmlns:a16="http://schemas.microsoft.com/office/drawing/2014/main" val="3645323700"/>
                    </a:ext>
                  </a:extLst>
                </a:gridCol>
                <a:gridCol w="1541489">
                  <a:extLst>
                    <a:ext uri="{9D8B030D-6E8A-4147-A177-3AD203B41FA5}">
                      <a16:colId xmlns:a16="http://schemas.microsoft.com/office/drawing/2014/main" val="133865202"/>
                    </a:ext>
                  </a:extLst>
                </a:gridCol>
              </a:tblGrid>
              <a:tr h="1046094">
                <a:tc>
                  <a:txBody>
                    <a:bodyPr/>
                    <a:lstStyle/>
                    <a:p>
                      <a:pPr algn="ctr"/>
                      <a:r>
                        <a:rPr lang="en-AU" sz="1100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utm_campaign</a:t>
                      </a:r>
                      <a:endParaRPr lang="en-AU" sz="1100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utm</a:t>
                      </a:r>
                      <a:r>
                        <a:rPr lang="en-AU" sz="1100" b="1" i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ctr"/>
                      <a:r>
                        <a:rPr lang="en-AU" sz="1100" b="1" i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source</a:t>
                      </a:r>
                      <a:endParaRPr lang="en-AU" sz="1100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No. of purchases from </a:t>
                      </a:r>
                      <a:r>
                        <a:rPr lang="en-US" sz="1100" b="1" i="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utm</a:t>
                      </a:r>
                      <a:r>
                        <a:rPr lang="en-US" sz="1100" b="1" i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_</a:t>
                      </a:r>
                    </a:p>
                    <a:p>
                      <a:pPr algn="ctr"/>
                      <a:r>
                        <a:rPr lang="en-US" sz="1100" b="1" i="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campaign</a:t>
                      </a:r>
                      <a:endParaRPr lang="en-AU" sz="1100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62961485"/>
                  </a:ext>
                </a:extLst>
              </a:tr>
              <a:tr h="273889"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weekly-newsletter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email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114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2594978218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AU" sz="1100" dirty="0" err="1">
                          <a:effectLst/>
                        </a:rPr>
                        <a:t>retargetting</a:t>
                      </a:r>
                      <a:r>
                        <a:rPr lang="en-AU" sz="1100" dirty="0">
                          <a:effectLst/>
                        </a:rPr>
                        <a:t>-ad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facebook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112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4132481302"/>
                  </a:ext>
                </a:extLst>
              </a:tr>
              <a:tr h="273889">
                <a:tc>
                  <a:txBody>
                    <a:bodyPr/>
                    <a:lstStyle/>
                    <a:p>
                      <a:pPr algn="ctr"/>
                      <a:r>
                        <a:rPr lang="en-AU" sz="1100" dirty="0" err="1">
                          <a:effectLst/>
                        </a:rPr>
                        <a:t>retargetting</a:t>
                      </a:r>
                      <a:r>
                        <a:rPr lang="en-AU" sz="1100" dirty="0">
                          <a:effectLst/>
                        </a:rPr>
                        <a:t>-campaign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email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53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2056622128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paid-search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google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52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141218965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ten-crazy-cool-tshirts-facts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 err="1">
                          <a:effectLst/>
                        </a:rPr>
                        <a:t>buzzfeed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9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179037345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getting-to-know-cool-tshirts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nytimes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9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407552723"/>
                  </a:ext>
                </a:extLst>
              </a:tr>
              <a:tr h="466942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interview-with-cool-tshirts-founder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medium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7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1218116305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cool-tshirts-search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effectLst/>
                        </a:rPr>
                        <a:t>google</a:t>
                      </a:r>
                      <a:endParaRPr lang="en-AU" sz="110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effectLst/>
                        </a:rPr>
                        <a:t>2</a:t>
                      </a:r>
                      <a:endParaRPr lang="en-AU" sz="11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marL="70198" marR="70198" marT="35099" marB="35099" anchor="ctr"/>
                </a:tc>
                <a:extLst>
                  <a:ext uri="{0D108BD9-81ED-4DB2-BD59-A6C34878D82A}">
                    <a16:rowId xmlns:a16="http://schemas.microsoft.com/office/drawing/2014/main" val="3616061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3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-239563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Typical User Journey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32239"/>
              </p:ext>
            </p:extLst>
          </p:nvPr>
        </p:nvGraphicFramePr>
        <p:xfrm>
          <a:off x="277791" y="2743205"/>
          <a:ext cx="4213185" cy="2400295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338597">
                  <a:extLst>
                    <a:ext uri="{9D8B030D-6E8A-4147-A177-3AD203B41FA5}">
                      <a16:colId xmlns:a16="http://schemas.microsoft.com/office/drawing/2014/main" val="1398646432"/>
                    </a:ext>
                  </a:extLst>
                </a:gridCol>
                <a:gridCol w="874588">
                  <a:extLst>
                    <a:ext uri="{9D8B030D-6E8A-4147-A177-3AD203B41FA5}">
                      <a16:colId xmlns:a16="http://schemas.microsoft.com/office/drawing/2014/main" val="502397800"/>
                    </a:ext>
                  </a:extLst>
                </a:gridCol>
              </a:tblGrid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 smtClean="0">
                          <a:effectLst/>
                        </a:rPr>
                        <a:t>utm_campaign</a:t>
                      </a:r>
                      <a:r>
                        <a:rPr lang="en-AU" sz="1400" dirty="0" smtClean="0">
                          <a:effectLst/>
                        </a:rPr>
                        <a:t> – First</a:t>
                      </a:r>
                      <a:r>
                        <a:rPr lang="en-AU" sz="1400" baseline="0" dirty="0" smtClean="0">
                          <a:effectLst/>
                        </a:rPr>
                        <a:t> Touch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COUNT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844139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interview-with-cool-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r>
                        <a:rPr lang="en-AU" sz="1400" dirty="0">
                          <a:effectLst/>
                        </a:rPr>
                        <a:t>-founder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622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17518517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getting-to-know-cool-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612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8919367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576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67590231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r>
                        <a:rPr lang="en-AU" sz="1400" dirty="0">
                          <a:effectLst/>
                        </a:rPr>
                        <a:t>-search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169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187067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72411"/>
              </p:ext>
            </p:extLst>
          </p:nvPr>
        </p:nvGraphicFramePr>
        <p:xfrm>
          <a:off x="4757194" y="2743203"/>
          <a:ext cx="4249539" cy="2400299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482269">
                  <a:extLst>
                    <a:ext uri="{9D8B030D-6E8A-4147-A177-3AD203B41FA5}">
                      <a16:colId xmlns:a16="http://schemas.microsoft.com/office/drawing/2014/main" val="3323146206"/>
                    </a:ext>
                  </a:extLst>
                </a:gridCol>
                <a:gridCol w="849078">
                  <a:extLst>
                    <a:ext uri="{9D8B030D-6E8A-4147-A177-3AD203B41FA5}">
                      <a16:colId xmlns:a16="http://schemas.microsoft.com/office/drawing/2014/main" val="3556057668"/>
                    </a:ext>
                  </a:extLst>
                </a:gridCol>
                <a:gridCol w="918192">
                  <a:extLst>
                    <a:ext uri="{9D8B030D-6E8A-4147-A177-3AD203B41FA5}">
                      <a16:colId xmlns:a16="http://schemas.microsoft.com/office/drawing/2014/main" val="3489820813"/>
                    </a:ext>
                  </a:extLst>
                </a:gridCol>
              </a:tblGrid>
              <a:tr h="4301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 smtClean="0">
                          <a:effectLst/>
                        </a:rPr>
                        <a:t>utm_campaign</a:t>
                      </a:r>
                      <a:r>
                        <a:rPr lang="en-AU" sz="1050" dirty="0" smtClean="0">
                          <a:effectLst/>
                        </a:rPr>
                        <a:t> – result purchase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>
                          <a:effectLst/>
                        </a:rPr>
                        <a:t>utm_source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smtClean="0">
                          <a:effectLst/>
                        </a:rPr>
                        <a:t>COUNT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75069362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weekly-newsletter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114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4273036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retargetting-ad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facebook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112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13140185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>
                          <a:effectLst/>
                        </a:rPr>
                        <a:t>retargetting</a:t>
                      </a:r>
                      <a:r>
                        <a:rPr lang="en-AU" sz="1050" dirty="0">
                          <a:effectLst/>
                        </a:rPr>
                        <a:t>-campaign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53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67064777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paid-search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52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63856421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buzzfeed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9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5740820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nytimes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9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99488751"/>
                  </a:ext>
                </a:extLst>
              </a:tr>
              <a:tr h="3851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interview-with-cool-tshirts-founder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medium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9911113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cool-</a:t>
                      </a:r>
                      <a:r>
                        <a:rPr lang="en-AU" sz="1050" dirty="0" err="1">
                          <a:effectLst/>
                        </a:rPr>
                        <a:t>tshirts</a:t>
                      </a:r>
                      <a:r>
                        <a:rPr lang="en-AU" sz="1050" dirty="0">
                          <a:effectLst/>
                        </a:rPr>
                        <a:t>-search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16369641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930285" y="1375467"/>
            <a:ext cx="659756" cy="90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ight Arrow 11"/>
          <p:cNvSpPr/>
          <p:nvPr/>
        </p:nvSpPr>
        <p:spPr>
          <a:xfrm>
            <a:off x="4033941" y="1297370"/>
            <a:ext cx="659756" cy="90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782929" y="1252042"/>
            <a:ext cx="659756" cy="90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65422" y="894632"/>
            <a:ext cx="1574157" cy="93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website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campaign    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05529" y="909586"/>
            <a:ext cx="1574157" cy="93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 smtClean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them do not go through to the ultimate purchase stage    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93697" y="928870"/>
            <a:ext cx="2089232" cy="912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 smtClean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reminded by  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re-targeting ad or campaign’ from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facebook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or email    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42685" y="919227"/>
            <a:ext cx="1574157" cy="93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 to finish the purchase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67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Optimize Campaign Budget</a:t>
            </a:r>
          </a:p>
        </p:txBody>
      </p:sp>
    </p:spTree>
    <p:extLst>
      <p:ext uri="{BB962C8B-B14F-4D97-AF65-F5344CB8AC3E}">
        <p14:creationId xmlns:p14="http://schemas.microsoft.com/office/powerpoint/2010/main" val="8654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0" y="-239563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Optimize Campaign Budget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38896" y="598037"/>
            <a:ext cx="8867837" cy="18789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dirty="0" err="1"/>
              <a:t>CoolTShirts</a:t>
            </a:r>
            <a:r>
              <a:rPr lang="en-AU" dirty="0"/>
              <a:t> can re-invest in 5 </a:t>
            </a:r>
            <a:r>
              <a:rPr lang="en-AU" dirty="0" smtClean="0"/>
              <a:t>campaigns, they should pick: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dirty="0" smtClean="0"/>
              <a:t>Weekly- newsletter on email, which result highest number of purchase, even though no first-touch;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dirty="0" err="1" smtClean="0"/>
              <a:t>Retargetting</a:t>
            </a:r>
            <a:r>
              <a:rPr lang="en-US" dirty="0" smtClean="0"/>
              <a:t>-ad on </a:t>
            </a:r>
            <a:r>
              <a:rPr lang="en-US" dirty="0" err="1" smtClean="0"/>
              <a:t>facebook</a:t>
            </a:r>
            <a:r>
              <a:rPr lang="en-US" dirty="0" smtClean="0"/>
              <a:t> is also very effective, which generates second highest number of purchases;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dirty="0" smtClean="0"/>
              <a:t>Retargeting-campaign on email is a good way to nudge visitors towards purchase;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dirty="0" smtClean="0"/>
              <a:t>Paid –search on google resulted in instant purchase, as it has shown no first-touch count; 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dirty="0" smtClean="0"/>
              <a:t>Interview-with-cool-</a:t>
            </a:r>
            <a:r>
              <a:rPr lang="en-US" dirty="0" err="1" smtClean="0"/>
              <a:t>tshirts</a:t>
            </a:r>
            <a:r>
              <a:rPr lang="en-US" dirty="0" smtClean="0"/>
              <a:t>-founder is a great marketing campaign, which resulted in the highest first – touch, and modest purchase.  It will be a good product awareness campaign for any future marketing.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endParaRPr lang="en-AU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32239"/>
              </p:ext>
            </p:extLst>
          </p:nvPr>
        </p:nvGraphicFramePr>
        <p:xfrm>
          <a:off x="277791" y="2743205"/>
          <a:ext cx="4213185" cy="2400295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338597">
                  <a:extLst>
                    <a:ext uri="{9D8B030D-6E8A-4147-A177-3AD203B41FA5}">
                      <a16:colId xmlns:a16="http://schemas.microsoft.com/office/drawing/2014/main" val="1398646432"/>
                    </a:ext>
                  </a:extLst>
                </a:gridCol>
                <a:gridCol w="874588">
                  <a:extLst>
                    <a:ext uri="{9D8B030D-6E8A-4147-A177-3AD203B41FA5}">
                      <a16:colId xmlns:a16="http://schemas.microsoft.com/office/drawing/2014/main" val="502397800"/>
                    </a:ext>
                  </a:extLst>
                </a:gridCol>
              </a:tblGrid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 smtClean="0">
                          <a:effectLst/>
                        </a:rPr>
                        <a:t>utm_campaign</a:t>
                      </a:r>
                      <a:r>
                        <a:rPr lang="en-AU" sz="1400" dirty="0" smtClean="0">
                          <a:effectLst/>
                        </a:rPr>
                        <a:t> – First</a:t>
                      </a:r>
                      <a:r>
                        <a:rPr lang="en-AU" sz="1400" baseline="0" dirty="0" smtClean="0">
                          <a:effectLst/>
                        </a:rPr>
                        <a:t> Touch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COUNT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844139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interview-with-cool-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r>
                        <a:rPr lang="en-AU" sz="1400" dirty="0">
                          <a:effectLst/>
                        </a:rPr>
                        <a:t>-founder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622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17518517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getting-to-know-cool-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612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8919367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576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67590231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r>
                        <a:rPr lang="en-AU" sz="1400" dirty="0">
                          <a:effectLst/>
                        </a:rPr>
                        <a:t>-search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169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187067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72411"/>
              </p:ext>
            </p:extLst>
          </p:nvPr>
        </p:nvGraphicFramePr>
        <p:xfrm>
          <a:off x="4757194" y="2743203"/>
          <a:ext cx="4249539" cy="2400299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482269">
                  <a:extLst>
                    <a:ext uri="{9D8B030D-6E8A-4147-A177-3AD203B41FA5}">
                      <a16:colId xmlns:a16="http://schemas.microsoft.com/office/drawing/2014/main" val="3323146206"/>
                    </a:ext>
                  </a:extLst>
                </a:gridCol>
                <a:gridCol w="849078">
                  <a:extLst>
                    <a:ext uri="{9D8B030D-6E8A-4147-A177-3AD203B41FA5}">
                      <a16:colId xmlns:a16="http://schemas.microsoft.com/office/drawing/2014/main" val="3556057668"/>
                    </a:ext>
                  </a:extLst>
                </a:gridCol>
                <a:gridCol w="918192">
                  <a:extLst>
                    <a:ext uri="{9D8B030D-6E8A-4147-A177-3AD203B41FA5}">
                      <a16:colId xmlns:a16="http://schemas.microsoft.com/office/drawing/2014/main" val="3489820813"/>
                    </a:ext>
                  </a:extLst>
                </a:gridCol>
              </a:tblGrid>
              <a:tr h="4301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 smtClean="0">
                          <a:effectLst/>
                        </a:rPr>
                        <a:t>utm_campaign</a:t>
                      </a:r>
                      <a:r>
                        <a:rPr lang="en-AU" sz="1050" dirty="0" smtClean="0">
                          <a:effectLst/>
                        </a:rPr>
                        <a:t> – result purchase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>
                          <a:effectLst/>
                        </a:rPr>
                        <a:t>utm_source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smtClean="0">
                          <a:effectLst/>
                        </a:rPr>
                        <a:t>COUNT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75069362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weekly-newsletter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114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4273036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retargetting-ad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facebook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112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13140185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 err="1">
                          <a:effectLst/>
                        </a:rPr>
                        <a:t>retargetting</a:t>
                      </a:r>
                      <a:r>
                        <a:rPr lang="en-AU" sz="1050" dirty="0">
                          <a:effectLst/>
                        </a:rPr>
                        <a:t>-campaign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53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67064777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paid-search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52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63856421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buzzfeed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9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5740820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nytimes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9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99488751"/>
                  </a:ext>
                </a:extLst>
              </a:tr>
              <a:tr h="3851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interview-with-cool-tshirts-founder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medium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9911113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cool-</a:t>
                      </a:r>
                      <a:r>
                        <a:rPr lang="en-AU" sz="1050" dirty="0" err="1">
                          <a:effectLst/>
                        </a:rPr>
                        <a:t>tshirts</a:t>
                      </a:r>
                      <a:r>
                        <a:rPr lang="en-AU" sz="1050" dirty="0">
                          <a:effectLst/>
                        </a:rPr>
                        <a:t>-search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050" dirty="0">
                          <a:effectLst/>
                        </a:rPr>
                        <a:t>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1636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4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1.Company 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Familiarisation</a:t>
            </a:r>
          </a:p>
          <a:p>
            <a:endParaRPr lang="en-US" sz="2400" b="1" dirty="0">
              <a:solidFill>
                <a:srgbClr val="29526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User 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Journey </a:t>
            </a:r>
          </a:p>
          <a:p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Optimize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Budget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-US"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Company Familiarization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-23192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Distinct Pages on </a:t>
            </a:r>
            <a:r>
              <a:rPr lang="en-AU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Website: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252486" y="972273"/>
            <a:ext cx="5891514" cy="24075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SELECT </a:t>
            </a:r>
            <a:r>
              <a:rPr lang="en-AU" dirty="0" smtClean="0"/>
              <a:t>* FROM</a:t>
            </a:r>
            <a:r>
              <a:rPr lang="en-AU" dirty="0"/>
              <a:t> </a:t>
            </a:r>
            <a:r>
              <a:rPr lang="en-AU" dirty="0" err="1" smtClean="0"/>
              <a:t>page_visits</a:t>
            </a:r>
            <a:r>
              <a:rPr lang="en-AU" dirty="0" smtClean="0"/>
              <a:t>  LIMIT</a:t>
            </a:r>
            <a:r>
              <a:rPr lang="en-AU" dirty="0"/>
              <a:t> 2</a:t>
            </a:r>
            <a:r>
              <a:rPr lang="en-AU" dirty="0" smtClean="0"/>
              <a:t>;</a:t>
            </a:r>
          </a:p>
          <a:p>
            <a:endParaRPr lang="en-AU" dirty="0"/>
          </a:p>
          <a:p>
            <a:r>
              <a:rPr lang="en-AU" dirty="0"/>
              <a:t>SELECT DISTINCT </a:t>
            </a:r>
            <a:r>
              <a:rPr lang="en-AU" dirty="0" err="1"/>
              <a:t>page_name</a:t>
            </a:r>
            <a:r>
              <a:rPr lang="en-AU" dirty="0"/>
              <a:t> </a:t>
            </a:r>
            <a:endParaRPr lang="en-AU" dirty="0" smtClean="0"/>
          </a:p>
          <a:p>
            <a:r>
              <a:rPr lang="en-AU" dirty="0" smtClean="0"/>
              <a:t>AS</a:t>
            </a:r>
            <a:r>
              <a:rPr lang="en-AU" dirty="0"/>
              <a:t> </a:t>
            </a:r>
            <a:r>
              <a:rPr lang="en-AU" dirty="0" err="1"/>
              <a:t>distinct_page_name</a:t>
            </a:r>
            <a:r>
              <a:rPr lang="en-AU" dirty="0"/>
              <a:t>,  FROM </a:t>
            </a:r>
            <a:r>
              <a:rPr lang="en-AU" dirty="0" err="1"/>
              <a:t>page_visits</a:t>
            </a:r>
            <a:r>
              <a:rPr lang="en-AU" dirty="0" smtClean="0"/>
              <a:t>;</a:t>
            </a:r>
          </a:p>
          <a:p>
            <a:endParaRPr lang="en-AU" dirty="0"/>
          </a:p>
          <a:p>
            <a:r>
              <a:rPr lang="en-AU" dirty="0"/>
              <a:t>SELECT COUNT(DISTINCT </a:t>
            </a:r>
            <a:r>
              <a:rPr lang="en-AU" dirty="0" err="1"/>
              <a:t>utm_campaign</a:t>
            </a:r>
            <a:r>
              <a:rPr lang="en-AU" dirty="0"/>
              <a:t>), </a:t>
            </a:r>
            <a:endParaRPr lang="en-AU" dirty="0" smtClean="0"/>
          </a:p>
          <a:p>
            <a:r>
              <a:rPr lang="en-AU" dirty="0" smtClean="0"/>
              <a:t>COUNT(DISTINCT</a:t>
            </a:r>
            <a:r>
              <a:rPr lang="en-AU" dirty="0"/>
              <a:t> </a:t>
            </a:r>
            <a:r>
              <a:rPr lang="en-AU" dirty="0" err="1"/>
              <a:t>utm_source</a:t>
            </a:r>
            <a:r>
              <a:rPr lang="en-AU" dirty="0" smtClean="0"/>
              <a:t>)  FROM</a:t>
            </a:r>
            <a:r>
              <a:rPr lang="en-AU" dirty="0"/>
              <a:t> </a:t>
            </a:r>
            <a:r>
              <a:rPr lang="en-AU" dirty="0" err="1"/>
              <a:t>page_visits</a:t>
            </a:r>
            <a:r>
              <a:rPr lang="en-AU" dirty="0" smtClean="0"/>
              <a:t>;</a:t>
            </a:r>
          </a:p>
          <a:p>
            <a:endParaRPr lang="en-AU" dirty="0"/>
          </a:p>
          <a:p>
            <a:r>
              <a:rPr lang="en-AU" dirty="0"/>
              <a:t>SELECT DISTINCT </a:t>
            </a:r>
            <a:r>
              <a:rPr lang="en-AU" dirty="0" err="1"/>
              <a:t>utm_campaign</a:t>
            </a:r>
            <a:r>
              <a:rPr lang="en-AU" dirty="0"/>
              <a:t>, </a:t>
            </a:r>
            <a:r>
              <a:rPr lang="en-AU" dirty="0" err="1" smtClean="0"/>
              <a:t>utm_source</a:t>
            </a:r>
            <a:r>
              <a:rPr lang="en-AU" dirty="0" smtClean="0"/>
              <a:t>  FROM</a:t>
            </a:r>
            <a:r>
              <a:rPr lang="en-AU" dirty="0"/>
              <a:t> </a:t>
            </a:r>
            <a:r>
              <a:rPr lang="en-AU" dirty="0" err="1"/>
              <a:t>page_visits</a:t>
            </a:r>
            <a:r>
              <a:rPr lang="en-AU" dirty="0"/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61354"/>
              </p:ext>
            </p:extLst>
          </p:nvPr>
        </p:nvGraphicFramePr>
        <p:xfrm>
          <a:off x="96951" y="3746401"/>
          <a:ext cx="8931301" cy="1254983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773896">
                  <a:extLst>
                    <a:ext uri="{9D8B030D-6E8A-4147-A177-3AD203B41FA5}">
                      <a16:colId xmlns:a16="http://schemas.microsoft.com/office/drawing/2014/main" val="3380680553"/>
                    </a:ext>
                  </a:extLst>
                </a:gridCol>
                <a:gridCol w="2280690">
                  <a:extLst>
                    <a:ext uri="{9D8B030D-6E8A-4147-A177-3AD203B41FA5}">
                      <a16:colId xmlns:a16="http://schemas.microsoft.com/office/drawing/2014/main" val="2428143260"/>
                    </a:ext>
                  </a:extLst>
                </a:gridCol>
                <a:gridCol w="651735">
                  <a:extLst>
                    <a:ext uri="{9D8B030D-6E8A-4147-A177-3AD203B41FA5}">
                      <a16:colId xmlns:a16="http://schemas.microsoft.com/office/drawing/2014/main" val="2753712362"/>
                    </a:ext>
                  </a:extLst>
                </a:gridCol>
                <a:gridCol w="2289115">
                  <a:extLst>
                    <a:ext uri="{9D8B030D-6E8A-4147-A177-3AD203B41FA5}">
                      <a16:colId xmlns:a16="http://schemas.microsoft.com/office/drawing/2014/main" val="2661722259"/>
                    </a:ext>
                  </a:extLst>
                </a:gridCol>
                <a:gridCol w="935865">
                  <a:extLst>
                    <a:ext uri="{9D8B030D-6E8A-4147-A177-3AD203B41FA5}">
                      <a16:colId xmlns:a16="http://schemas.microsoft.com/office/drawing/2014/main" val="2245831179"/>
                    </a:ext>
                  </a:extLst>
                </a:gridCol>
              </a:tblGrid>
              <a:tr h="622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page_name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timestamp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user_id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utm_campaign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utm_source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2187344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1 - landing_page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2018-01-24 03:12:16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10006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nytimes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2942361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2 - shopping_cart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2018-01-24 04:04:16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10006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>
                          <a:effectLst/>
                        </a:rPr>
                        <a:t>nytimes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6424981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17744"/>
              </p:ext>
            </p:extLst>
          </p:nvPr>
        </p:nvGraphicFramePr>
        <p:xfrm>
          <a:off x="177975" y="972273"/>
          <a:ext cx="2866167" cy="2407535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866167">
                  <a:extLst>
                    <a:ext uri="{9D8B030D-6E8A-4147-A177-3AD203B41FA5}">
                      <a16:colId xmlns:a16="http://schemas.microsoft.com/office/drawing/2014/main" val="2545387583"/>
                    </a:ext>
                  </a:extLst>
                </a:gridCol>
              </a:tblGrid>
              <a:tr h="481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>
                          <a:effectLst/>
                        </a:rPr>
                        <a:t>distinct_page_name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004348"/>
                  </a:ext>
                </a:extLst>
              </a:tr>
              <a:tr h="481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1 - </a:t>
                      </a:r>
                      <a:r>
                        <a:rPr lang="en-AU" sz="1400" dirty="0" err="1">
                          <a:effectLst/>
                        </a:rPr>
                        <a:t>landing_page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2919708"/>
                  </a:ext>
                </a:extLst>
              </a:tr>
              <a:tr h="481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2 - </a:t>
                      </a:r>
                      <a:r>
                        <a:rPr lang="en-AU" sz="1400" dirty="0" err="1">
                          <a:effectLst/>
                        </a:rPr>
                        <a:t>shopping_cart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46038310"/>
                  </a:ext>
                </a:extLst>
              </a:tr>
              <a:tr h="481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3 - checkout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5038247"/>
                  </a:ext>
                </a:extLst>
              </a:tr>
              <a:tr h="481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4 - purchase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38429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-1" y="34724"/>
            <a:ext cx="9144001" cy="71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 There are  8 campaigns from 6 sources that </a:t>
            </a:r>
            <a:r>
              <a:rPr lang="en-AU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use: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47802"/>
              </p:ext>
            </p:extLst>
          </p:nvPr>
        </p:nvGraphicFramePr>
        <p:xfrm>
          <a:off x="421647" y="1256566"/>
          <a:ext cx="6997725" cy="648519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756814">
                  <a:extLst>
                    <a:ext uri="{9D8B030D-6E8A-4147-A177-3AD203B41FA5}">
                      <a16:colId xmlns:a16="http://schemas.microsoft.com/office/drawing/2014/main" val="1426885680"/>
                    </a:ext>
                  </a:extLst>
                </a:gridCol>
                <a:gridCol w="3240911">
                  <a:extLst>
                    <a:ext uri="{9D8B030D-6E8A-4147-A177-3AD203B41FA5}">
                      <a16:colId xmlns:a16="http://schemas.microsoft.com/office/drawing/2014/main" val="3366934435"/>
                    </a:ext>
                  </a:extLst>
                </a:gridCol>
              </a:tblGrid>
              <a:tr h="4011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COUNT (DISTINCT </a:t>
                      </a:r>
                      <a:r>
                        <a:rPr lang="en-AU" sz="1400" dirty="0" err="1">
                          <a:effectLst/>
                        </a:rPr>
                        <a:t>utm_campaign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COUNT (DISTINCT </a:t>
                      </a:r>
                      <a:r>
                        <a:rPr lang="en-AU" sz="1400" dirty="0" err="1">
                          <a:effectLst/>
                        </a:rPr>
                        <a:t>utm_source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22826532"/>
                  </a:ext>
                </a:extLst>
              </a:tr>
              <a:tr h="1613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314288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6183"/>
              </p:ext>
            </p:extLst>
          </p:nvPr>
        </p:nvGraphicFramePr>
        <p:xfrm>
          <a:off x="164441" y="3090441"/>
          <a:ext cx="7287260" cy="1950976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4002751">
                  <a:extLst>
                    <a:ext uri="{9D8B030D-6E8A-4147-A177-3AD203B41FA5}">
                      <a16:colId xmlns:a16="http://schemas.microsoft.com/office/drawing/2014/main" val="1771575332"/>
                    </a:ext>
                  </a:extLst>
                </a:gridCol>
                <a:gridCol w="3284509">
                  <a:extLst>
                    <a:ext uri="{9D8B030D-6E8A-4147-A177-3AD203B41FA5}">
                      <a16:colId xmlns:a16="http://schemas.microsoft.com/office/drawing/2014/main" val="3371183351"/>
                    </a:ext>
                  </a:extLst>
                </a:gridCol>
              </a:tblGrid>
              <a:tr h="4290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utm_campaign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utm_source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79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nytimes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439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weekly-newsletter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2594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buzzfeed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3780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retargetting-campaign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email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6714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retargetting-ad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facebook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14337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interview-with-cool-tshirts-founder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medium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78566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paid-search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5807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cool-tshirts-search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google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1102291"/>
                  </a:ext>
                </a:extLst>
              </a:tr>
            </a:tbl>
          </a:graphicData>
        </a:graphic>
      </p:graphicFrame>
      <p:sp>
        <p:nvSpPr>
          <p:cNvPr id="11" name="Shape 322"/>
          <p:cNvSpPr txBox="1"/>
          <p:nvPr/>
        </p:nvSpPr>
        <p:spPr>
          <a:xfrm>
            <a:off x="0" y="187052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Relationship between </a:t>
            </a:r>
            <a:r>
              <a:rPr lang="en-AU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AU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7832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 User Journey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4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-5547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Number of first touches each campaign responsible for: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2620066"/>
            <a:ext cx="8676658" cy="252343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</a:t>
            </a:r>
            <a:r>
              <a:rPr lang="en-AU" dirty="0" err="1"/>
              <a:t>first_touch</a:t>
            </a:r>
            <a:r>
              <a:rPr lang="en-AU" dirty="0"/>
              <a:t> AS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user_id</a:t>
            </a:r>
            <a:r>
              <a:rPr lang="en-AU" dirty="0"/>
              <a:t>, MIN(timestamp) AS '</a:t>
            </a:r>
            <a:r>
              <a:rPr lang="en-AU" dirty="0" err="1"/>
              <a:t>first_touch_at</a:t>
            </a:r>
            <a:r>
              <a:rPr lang="en-AU" dirty="0"/>
              <a:t>'</a:t>
            </a:r>
          </a:p>
          <a:p>
            <a:r>
              <a:rPr lang="en-AU" dirty="0"/>
              <a:t> </a:t>
            </a:r>
            <a:r>
              <a:rPr lang="en-AU" dirty="0" smtClean="0"/>
              <a:t>FROM</a:t>
            </a:r>
            <a:r>
              <a:rPr lang="en-AU" dirty="0"/>
              <a:t> </a:t>
            </a:r>
            <a:r>
              <a:rPr lang="en-AU" dirty="0" err="1" smtClean="0"/>
              <a:t>page_visits</a:t>
            </a:r>
            <a:r>
              <a:rPr lang="en-AU" dirty="0" smtClean="0"/>
              <a:t> </a:t>
            </a:r>
            <a:r>
              <a:rPr lang="en-AU" dirty="0"/>
              <a:t>  GROUP BY </a:t>
            </a:r>
            <a:r>
              <a:rPr lang="en-AU" dirty="0" err="1" smtClean="0"/>
              <a:t>user_id</a:t>
            </a:r>
            <a:r>
              <a:rPr lang="en-AU" dirty="0" smtClean="0"/>
              <a:t> ),</a:t>
            </a:r>
          </a:p>
          <a:p>
            <a:endParaRPr lang="en-AU" dirty="0"/>
          </a:p>
          <a:p>
            <a:r>
              <a:rPr lang="en-AU" dirty="0" err="1"/>
              <a:t>ft_attr</a:t>
            </a:r>
            <a:r>
              <a:rPr lang="en-AU" dirty="0"/>
              <a:t> AS 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ft.user_id</a:t>
            </a:r>
            <a:r>
              <a:rPr lang="en-AU" dirty="0"/>
              <a:t>, </a:t>
            </a:r>
            <a:r>
              <a:rPr lang="en-AU" dirty="0" err="1"/>
              <a:t>ft.first_touch_at</a:t>
            </a:r>
            <a:r>
              <a:rPr lang="en-AU" dirty="0"/>
              <a:t>, </a:t>
            </a:r>
            <a:r>
              <a:rPr lang="en-AU" dirty="0" err="1"/>
              <a:t>pv.utm_campaign</a:t>
            </a:r>
            <a:r>
              <a:rPr lang="en-AU" dirty="0"/>
              <a:t>, </a:t>
            </a:r>
            <a:r>
              <a:rPr lang="en-AU" dirty="0" err="1"/>
              <a:t>pv.utm_source</a:t>
            </a:r>
            <a:endParaRPr lang="en-AU" dirty="0"/>
          </a:p>
          <a:p>
            <a:r>
              <a:rPr lang="en-AU" dirty="0" smtClean="0"/>
              <a:t>FROM</a:t>
            </a:r>
            <a:r>
              <a:rPr lang="en-AU" dirty="0"/>
              <a:t> </a:t>
            </a:r>
            <a:r>
              <a:rPr lang="en-AU" dirty="0" err="1"/>
              <a:t>first_touch</a:t>
            </a:r>
            <a:r>
              <a:rPr lang="en-AU" dirty="0"/>
              <a:t> </a:t>
            </a:r>
            <a:r>
              <a:rPr lang="en-AU" dirty="0" err="1" smtClean="0"/>
              <a:t>ft</a:t>
            </a:r>
            <a:r>
              <a:rPr lang="en-AU" dirty="0" smtClean="0"/>
              <a:t> </a:t>
            </a:r>
            <a:r>
              <a:rPr lang="en-AU" dirty="0"/>
              <a:t>  JOIN </a:t>
            </a:r>
            <a:r>
              <a:rPr lang="en-AU" dirty="0" err="1"/>
              <a:t>page_visits</a:t>
            </a:r>
            <a:r>
              <a:rPr lang="en-AU" dirty="0"/>
              <a:t> </a:t>
            </a:r>
            <a:r>
              <a:rPr lang="en-AU" dirty="0" err="1" smtClean="0"/>
              <a:t>pv</a:t>
            </a:r>
            <a:r>
              <a:rPr lang="en-AU" dirty="0" smtClean="0"/>
              <a:t> </a:t>
            </a:r>
            <a:r>
              <a:rPr lang="en-AU" dirty="0"/>
              <a:t>  ON </a:t>
            </a:r>
            <a:r>
              <a:rPr lang="en-AU" dirty="0" err="1"/>
              <a:t>ft.user_id</a:t>
            </a:r>
            <a:r>
              <a:rPr lang="en-AU" dirty="0"/>
              <a:t> = </a:t>
            </a:r>
            <a:r>
              <a:rPr lang="en-AU" dirty="0" err="1"/>
              <a:t>pv.user_id</a:t>
            </a:r>
            <a:r>
              <a:rPr lang="en-AU" dirty="0"/>
              <a:t> </a:t>
            </a:r>
            <a:endParaRPr lang="en-AU" dirty="0" smtClean="0"/>
          </a:p>
          <a:p>
            <a:r>
              <a:rPr lang="en-AU" dirty="0" smtClean="0"/>
              <a:t>AND</a:t>
            </a:r>
            <a:r>
              <a:rPr lang="en-AU" dirty="0"/>
              <a:t>   </a:t>
            </a:r>
            <a:r>
              <a:rPr lang="en-AU" dirty="0" err="1"/>
              <a:t>ft.first_touch_at</a:t>
            </a:r>
            <a:r>
              <a:rPr lang="en-AU" dirty="0"/>
              <a:t> = </a:t>
            </a:r>
            <a:r>
              <a:rPr lang="en-AU" dirty="0" err="1"/>
              <a:t>pv.timestamp</a:t>
            </a:r>
            <a:r>
              <a:rPr lang="en-AU" dirty="0" smtClean="0"/>
              <a:t>)</a:t>
            </a:r>
          </a:p>
          <a:p>
            <a:endParaRPr lang="en-AU" dirty="0"/>
          </a:p>
          <a:p>
            <a:r>
              <a:rPr lang="en-AU" dirty="0"/>
              <a:t>SELECT </a:t>
            </a:r>
            <a:r>
              <a:rPr lang="en-AU" dirty="0" err="1"/>
              <a:t>ft_attr.utm_campaign</a:t>
            </a:r>
            <a:r>
              <a:rPr lang="en-AU" dirty="0"/>
              <a:t>, </a:t>
            </a:r>
            <a:r>
              <a:rPr lang="en-AU" dirty="0" err="1"/>
              <a:t>ft_attr.utm_source</a:t>
            </a:r>
            <a:r>
              <a:rPr lang="en-AU" dirty="0"/>
              <a:t>, COUNT(*)</a:t>
            </a:r>
          </a:p>
          <a:p>
            <a:r>
              <a:rPr lang="en-AU" dirty="0"/>
              <a:t>FROM </a:t>
            </a:r>
            <a:r>
              <a:rPr lang="en-AU" dirty="0" err="1"/>
              <a:t>ft_attr</a:t>
            </a:r>
            <a:endParaRPr lang="en-AU" dirty="0"/>
          </a:p>
          <a:p>
            <a:r>
              <a:rPr lang="en-AU" dirty="0"/>
              <a:t>GROUP BY 1</a:t>
            </a:r>
          </a:p>
          <a:p>
            <a:r>
              <a:rPr lang="en-AU" dirty="0"/>
              <a:t>ORDER BY 3 DESC;  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61937"/>
              </p:ext>
            </p:extLst>
          </p:nvPr>
        </p:nvGraphicFramePr>
        <p:xfrm>
          <a:off x="428263" y="819360"/>
          <a:ext cx="7361499" cy="1393910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520376">
                  <a:extLst>
                    <a:ext uri="{9D8B030D-6E8A-4147-A177-3AD203B41FA5}">
                      <a16:colId xmlns:a16="http://schemas.microsoft.com/office/drawing/2014/main" val="1398646432"/>
                    </a:ext>
                  </a:extLst>
                </a:gridCol>
                <a:gridCol w="2023898">
                  <a:extLst>
                    <a:ext uri="{9D8B030D-6E8A-4147-A177-3AD203B41FA5}">
                      <a16:colId xmlns:a16="http://schemas.microsoft.com/office/drawing/2014/main" val="4189699657"/>
                    </a:ext>
                  </a:extLst>
                </a:gridCol>
                <a:gridCol w="1817225">
                  <a:extLst>
                    <a:ext uri="{9D8B030D-6E8A-4147-A177-3AD203B41FA5}">
                      <a16:colId xmlns:a16="http://schemas.microsoft.com/office/drawing/2014/main" val="502397800"/>
                    </a:ext>
                  </a:extLst>
                </a:gridCol>
              </a:tblGrid>
              <a:tr h="27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>
                          <a:effectLst/>
                        </a:rPr>
                        <a:t>utm_campaign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utm_source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 err="1" smtClean="0">
                          <a:effectLst/>
                        </a:rPr>
                        <a:t>First_touches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584413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interview-with-cool-</a:t>
                      </a:r>
                      <a:r>
                        <a:rPr lang="en-AU" sz="1400" dirty="0" err="1">
                          <a:effectLst/>
                        </a:rPr>
                        <a:t>tshirts</a:t>
                      </a:r>
                      <a:r>
                        <a:rPr lang="en-AU" sz="1400" dirty="0">
                          <a:effectLst/>
                        </a:rPr>
                        <a:t>-founder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medium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622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17518517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getting-to-know-cool-tshirts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nytimes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612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8919367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ten-crazy-cool-tshirts-facts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buzzfeed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576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67590231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cool-tshirts-search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>
                          <a:effectLst/>
                        </a:rPr>
                        <a:t>google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400" dirty="0">
                          <a:effectLst/>
                        </a:rPr>
                        <a:t>169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1870677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36444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4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9078" y="401023"/>
            <a:ext cx="5111655" cy="79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2.2. Number of Last Touches for</a:t>
            </a:r>
          </a:p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each campaign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01219"/>
              </p:ext>
            </p:extLst>
          </p:nvPr>
        </p:nvGraphicFramePr>
        <p:xfrm>
          <a:off x="39079" y="1458410"/>
          <a:ext cx="5111655" cy="338519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92840">
                  <a:extLst>
                    <a:ext uri="{9D8B030D-6E8A-4147-A177-3AD203B41FA5}">
                      <a16:colId xmlns:a16="http://schemas.microsoft.com/office/drawing/2014/main" val="141329865"/>
                    </a:ext>
                  </a:extLst>
                </a:gridCol>
                <a:gridCol w="1283554">
                  <a:extLst>
                    <a:ext uri="{9D8B030D-6E8A-4147-A177-3AD203B41FA5}">
                      <a16:colId xmlns:a16="http://schemas.microsoft.com/office/drawing/2014/main" val="215102970"/>
                    </a:ext>
                  </a:extLst>
                </a:gridCol>
                <a:gridCol w="1435261">
                  <a:extLst>
                    <a:ext uri="{9D8B030D-6E8A-4147-A177-3AD203B41FA5}">
                      <a16:colId xmlns:a16="http://schemas.microsoft.com/office/drawing/2014/main" val="1029526564"/>
                    </a:ext>
                  </a:extLst>
                </a:gridCol>
              </a:tblGrid>
              <a:tr h="525648">
                <a:tc>
                  <a:txBody>
                    <a:bodyPr/>
                    <a:lstStyle/>
                    <a:p>
                      <a:pPr algn="ctr"/>
                      <a:r>
                        <a:rPr lang="en-AU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utm_campaign</a:t>
                      </a:r>
                      <a:endParaRPr lang="en-AU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utm_source</a:t>
                      </a:r>
                      <a:endParaRPr lang="en-AU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Last_touches</a:t>
                      </a:r>
                      <a:endParaRPr lang="en-AU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551743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weekly-newsletter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email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447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141328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effectLst/>
                        </a:rPr>
                        <a:t>retargetting</a:t>
                      </a:r>
                      <a:r>
                        <a:rPr lang="en-AU" dirty="0">
                          <a:effectLst/>
                        </a:rPr>
                        <a:t>-ad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effectLst/>
                        </a:rPr>
                        <a:t>facebook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443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151286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retargetting-campaign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email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245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73196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getting-to-know-cool-</a:t>
                      </a:r>
                      <a:r>
                        <a:rPr lang="en-AU" dirty="0" err="1">
                          <a:effectLst/>
                        </a:rPr>
                        <a:t>tshirts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nytimes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232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424334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ten-crazy-cool-tshirts-facts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buzzfeed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190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88666"/>
                  </a:ext>
                </a:extLst>
              </a:tr>
              <a:tr h="525648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interview-with-cool-tshirts-founder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medium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184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08916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paid-search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google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178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564786"/>
                  </a:ext>
                </a:extLst>
              </a:tr>
              <a:tr h="327008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cool-</a:t>
                      </a:r>
                      <a:r>
                        <a:rPr lang="en-AU" dirty="0" err="1">
                          <a:effectLst/>
                        </a:rPr>
                        <a:t>tshirts</a:t>
                      </a:r>
                      <a:r>
                        <a:rPr lang="en-AU" dirty="0">
                          <a:effectLst/>
                        </a:rPr>
                        <a:t>-search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google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60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065718"/>
                  </a:ext>
                </a:extLst>
              </a:tr>
            </a:tbl>
          </a:graphicData>
        </a:graphic>
      </p:graphicFrame>
      <p:sp>
        <p:nvSpPr>
          <p:cNvPr id="9" name="Shape 323"/>
          <p:cNvSpPr txBox="1"/>
          <p:nvPr/>
        </p:nvSpPr>
        <p:spPr>
          <a:xfrm>
            <a:off x="5347504" y="644090"/>
            <a:ext cx="3622876" cy="42520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</a:t>
            </a:r>
            <a:r>
              <a:rPr lang="en-AU" dirty="0" err="1"/>
              <a:t>last_touch</a:t>
            </a:r>
            <a:r>
              <a:rPr lang="en-AU" dirty="0"/>
              <a:t> AS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user_id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smtClean="0"/>
              <a:t>MAX(timestamp</a:t>
            </a:r>
            <a:r>
              <a:rPr lang="en-AU" dirty="0"/>
              <a:t>) AS '</a:t>
            </a:r>
            <a:r>
              <a:rPr lang="en-AU" dirty="0" err="1"/>
              <a:t>last_touch_at</a:t>
            </a:r>
            <a:r>
              <a:rPr lang="en-AU" dirty="0"/>
              <a:t>'</a:t>
            </a:r>
          </a:p>
          <a:p>
            <a:r>
              <a:rPr lang="en-AU" dirty="0"/>
              <a:t>  FROM </a:t>
            </a:r>
            <a:r>
              <a:rPr lang="en-AU" dirty="0" err="1" smtClean="0"/>
              <a:t>page_visits</a:t>
            </a:r>
            <a:r>
              <a:rPr lang="en-AU" dirty="0"/>
              <a:t>  GROUP BY </a:t>
            </a:r>
            <a:r>
              <a:rPr lang="en-AU" dirty="0" err="1" smtClean="0"/>
              <a:t>user_id</a:t>
            </a:r>
            <a:r>
              <a:rPr lang="en-AU" dirty="0" smtClean="0"/>
              <a:t>),</a:t>
            </a:r>
          </a:p>
          <a:p>
            <a:endParaRPr lang="en-AU" dirty="0"/>
          </a:p>
          <a:p>
            <a:r>
              <a:rPr lang="en-AU" dirty="0" err="1"/>
              <a:t>lt_attr</a:t>
            </a:r>
            <a:r>
              <a:rPr lang="en-AU" dirty="0"/>
              <a:t> AS 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err="1"/>
              <a:t>lt.user_id</a:t>
            </a:r>
            <a:r>
              <a:rPr lang="en-AU" dirty="0" smtClean="0"/>
              <a:t>,</a:t>
            </a:r>
          </a:p>
          <a:p>
            <a:r>
              <a:rPr lang="en-AU" dirty="0"/>
              <a:t> </a:t>
            </a:r>
            <a:r>
              <a:rPr lang="en-AU" dirty="0" err="1"/>
              <a:t>lt.last_touch_at</a:t>
            </a:r>
            <a:r>
              <a:rPr lang="en-AU" dirty="0"/>
              <a:t>, </a:t>
            </a:r>
            <a:r>
              <a:rPr lang="en-AU" dirty="0" err="1"/>
              <a:t>pv.utm_campaign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err="1" smtClean="0"/>
              <a:t>pv.utm_source</a:t>
            </a:r>
            <a:r>
              <a:rPr lang="en-AU" dirty="0"/>
              <a:t>  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FROM</a:t>
            </a:r>
            <a:r>
              <a:rPr lang="en-AU" dirty="0"/>
              <a:t> </a:t>
            </a:r>
            <a:r>
              <a:rPr lang="en-AU" dirty="0" err="1"/>
              <a:t>last_touch</a:t>
            </a:r>
            <a:r>
              <a:rPr lang="en-AU" dirty="0"/>
              <a:t> </a:t>
            </a:r>
            <a:r>
              <a:rPr lang="en-AU" dirty="0" err="1" smtClean="0"/>
              <a:t>lt</a:t>
            </a:r>
            <a:r>
              <a:rPr lang="en-AU" dirty="0" smtClean="0"/>
              <a:t> </a:t>
            </a:r>
            <a:r>
              <a:rPr lang="en-AU" dirty="0"/>
              <a:t>  </a:t>
            </a:r>
            <a:endParaRPr lang="en-AU" dirty="0" smtClean="0"/>
          </a:p>
          <a:p>
            <a:r>
              <a:rPr lang="en-AU" dirty="0" smtClean="0"/>
              <a:t>JOIN</a:t>
            </a:r>
            <a:r>
              <a:rPr lang="en-AU" dirty="0"/>
              <a:t> </a:t>
            </a:r>
            <a:r>
              <a:rPr lang="en-AU" dirty="0" err="1"/>
              <a:t>page_visits</a:t>
            </a:r>
            <a:r>
              <a:rPr lang="en-AU" dirty="0"/>
              <a:t> </a:t>
            </a:r>
            <a:r>
              <a:rPr lang="en-AU" dirty="0" err="1" smtClean="0"/>
              <a:t>pv</a:t>
            </a:r>
            <a:r>
              <a:rPr lang="en-AU" dirty="0" smtClean="0"/>
              <a:t> </a:t>
            </a:r>
            <a:r>
              <a:rPr lang="en-AU" dirty="0"/>
              <a:t>  </a:t>
            </a:r>
            <a:endParaRPr lang="en-AU" dirty="0" smtClean="0"/>
          </a:p>
          <a:p>
            <a:r>
              <a:rPr lang="en-AU" dirty="0" smtClean="0"/>
              <a:t>ON</a:t>
            </a:r>
            <a:r>
              <a:rPr lang="en-AU" dirty="0"/>
              <a:t> </a:t>
            </a:r>
            <a:r>
              <a:rPr lang="en-AU" dirty="0" err="1"/>
              <a:t>lt.user_id</a:t>
            </a:r>
            <a:r>
              <a:rPr lang="en-AU" dirty="0"/>
              <a:t> = </a:t>
            </a:r>
            <a:r>
              <a:rPr lang="en-AU" dirty="0" err="1" smtClean="0"/>
              <a:t>pv.user_id</a:t>
            </a:r>
            <a:r>
              <a:rPr lang="en-AU" dirty="0" smtClean="0"/>
              <a:t>   </a:t>
            </a:r>
            <a:r>
              <a:rPr lang="en-AU" dirty="0"/>
              <a:t> </a:t>
            </a:r>
            <a:endParaRPr lang="en-AU" dirty="0" smtClean="0"/>
          </a:p>
          <a:p>
            <a:r>
              <a:rPr lang="en-AU" dirty="0" smtClean="0"/>
              <a:t>AND</a:t>
            </a:r>
            <a:r>
              <a:rPr lang="en-AU" dirty="0"/>
              <a:t>   </a:t>
            </a:r>
            <a:r>
              <a:rPr lang="en-AU" dirty="0" err="1"/>
              <a:t>lt.last_touch_at</a:t>
            </a:r>
            <a:r>
              <a:rPr lang="en-AU" dirty="0"/>
              <a:t> = </a:t>
            </a:r>
            <a:r>
              <a:rPr lang="en-AU" dirty="0" err="1"/>
              <a:t>pv.timestamp</a:t>
            </a:r>
            <a:r>
              <a:rPr lang="en-AU" dirty="0" smtClean="0"/>
              <a:t>)</a:t>
            </a:r>
          </a:p>
          <a:p>
            <a:endParaRPr lang="en-AU" dirty="0" smtClean="0"/>
          </a:p>
          <a:p>
            <a:r>
              <a:rPr lang="en-AU" dirty="0" smtClean="0"/>
              <a:t>SELECT </a:t>
            </a:r>
            <a:r>
              <a:rPr lang="en-AU" dirty="0" err="1" smtClean="0"/>
              <a:t>lt_attr.utm_campaign</a:t>
            </a:r>
            <a:r>
              <a:rPr lang="en-AU" dirty="0" smtClean="0"/>
              <a:t>,</a:t>
            </a:r>
          </a:p>
          <a:p>
            <a:r>
              <a:rPr lang="en-AU" dirty="0" smtClean="0"/>
              <a:t> </a:t>
            </a:r>
            <a:r>
              <a:rPr lang="en-AU" dirty="0" err="1" smtClean="0"/>
              <a:t>lt_attr.utm_source</a:t>
            </a:r>
            <a:r>
              <a:rPr lang="en-AU" dirty="0" smtClean="0"/>
              <a:t>, COUNT(*)</a:t>
            </a:r>
          </a:p>
          <a:p>
            <a:r>
              <a:rPr lang="en-AU" dirty="0" smtClean="0"/>
              <a:t>FROM </a:t>
            </a:r>
            <a:r>
              <a:rPr lang="en-AU" dirty="0" err="1" smtClean="0"/>
              <a:t>lt_attr</a:t>
            </a:r>
            <a:endParaRPr lang="en-AU" dirty="0" smtClean="0"/>
          </a:p>
          <a:p>
            <a:r>
              <a:rPr lang="en-AU" dirty="0" smtClean="0"/>
              <a:t>GROUP BY 1</a:t>
            </a:r>
          </a:p>
          <a:p>
            <a:r>
              <a:rPr lang="en-AU" dirty="0" smtClean="0"/>
              <a:t>ORDER BY 3 DESC; 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58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4538" y="-124064"/>
            <a:ext cx="8438761" cy="101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User Journey – 361 visitors made  purchases</a:t>
            </a:r>
            <a:endParaRPr lang="en-AU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3952" y="2430683"/>
            <a:ext cx="7799934" cy="244759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SELECT </a:t>
            </a:r>
            <a:r>
              <a:rPr lang="en-AU" dirty="0" err="1"/>
              <a:t>page_name</a:t>
            </a:r>
            <a:r>
              <a:rPr lang="en-AU" dirty="0"/>
              <a:t>, 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COUNT</a:t>
            </a:r>
            <a:r>
              <a:rPr lang="en-AU" dirty="0"/>
              <a:t>(*) 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AS</a:t>
            </a:r>
            <a:r>
              <a:rPr lang="en-AU" dirty="0"/>
              <a:t> </a:t>
            </a:r>
            <a:r>
              <a:rPr lang="en-AU" dirty="0" smtClean="0"/>
              <a:t> '</a:t>
            </a:r>
            <a:r>
              <a:rPr lang="en-AU" dirty="0" err="1" smtClean="0"/>
              <a:t>No.of_visitors_made_a_purchase</a:t>
            </a:r>
            <a:r>
              <a:rPr lang="en-AU" dirty="0" smtClean="0"/>
              <a:t>‘</a:t>
            </a:r>
          </a:p>
          <a:p>
            <a:endParaRPr lang="en-AU" dirty="0"/>
          </a:p>
          <a:p>
            <a:r>
              <a:rPr lang="en-AU" dirty="0"/>
              <a:t>FROM </a:t>
            </a:r>
            <a:r>
              <a:rPr lang="en-AU" dirty="0" err="1" smtClean="0"/>
              <a:t>page_visits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WHERE </a:t>
            </a:r>
            <a:r>
              <a:rPr lang="en-AU" dirty="0" err="1"/>
              <a:t>page_name</a:t>
            </a:r>
            <a:r>
              <a:rPr lang="en-AU" dirty="0"/>
              <a:t> = '4 - purchase';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80833"/>
              </p:ext>
            </p:extLst>
          </p:nvPr>
        </p:nvGraphicFramePr>
        <p:xfrm>
          <a:off x="503952" y="1099595"/>
          <a:ext cx="7320534" cy="81581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194372">
                  <a:extLst>
                    <a:ext uri="{9D8B030D-6E8A-4147-A177-3AD203B41FA5}">
                      <a16:colId xmlns:a16="http://schemas.microsoft.com/office/drawing/2014/main" val="1966362531"/>
                    </a:ext>
                  </a:extLst>
                </a:gridCol>
                <a:gridCol w="4126162">
                  <a:extLst>
                    <a:ext uri="{9D8B030D-6E8A-4147-A177-3AD203B41FA5}">
                      <a16:colId xmlns:a16="http://schemas.microsoft.com/office/drawing/2014/main" val="538519189"/>
                    </a:ext>
                  </a:extLst>
                </a:gridCol>
              </a:tblGrid>
              <a:tr h="407907">
                <a:tc>
                  <a:txBody>
                    <a:bodyPr/>
                    <a:lstStyle/>
                    <a:p>
                      <a:pPr algn="ctr"/>
                      <a:r>
                        <a:rPr lang="en-AU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page_name</a:t>
                      </a:r>
                      <a:endParaRPr lang="en-AU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i="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No.of_visitors_made_a_purchase</a:t>
                      </a:r>
                      <a:endParaRPr lang="en-AU" b="1" i="0" baseline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944532"/>
                  </a:ext>
                </a:extLst>
              </a:tr>
              <a:tr h="407907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4 - purchase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361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30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933</Words>
  <Application>Microsoft Office PowerPoint</Application>
  <PresentationFormat>On-screen Show (16:9)</PresentationFormat>
  <Paragraphs>291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Roboto Thin</vt:lpstr>
      <vt:lpstr>Calibri</vt:lpstr>
      <vt:lpstr>Dosis</vt:lpstr>
      <vt:lpstr>Arial</vt:lpstr>
      <vt:lpstr>Times New Roman</vt:lpstr>
      <vt:lpstr>Roboto Black</vt:lpstr>
      <vt:lpstr>Courier New</vt:lpstr>
      <vt:lpstr>Roboto</vt:lpstr>
      <vt:lpstr>DengXian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Chloe Mccormick</dc:creator>
  <cp:lastModifiedBy>Chloe Mccormick</cp:lastModifiedBy>
  <cp:revision>32</cp:revision>
  <dcterms:modified xsi:type="dcterms:W3CDTF">2021-01-01T11:15:15Z</dcterms:modified>
</cp:coreProperties>
</file>